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282" r:id="rId4"/>
    <p:sldId id="283" r:id="rId5"/>
    <p:sldId id="314" r:id="rId6"/>
    <p:sldId id="287" r:id="rId7"/>
    <p:sldId id="293" r:id="rId8"/>
    <p:sldId id="313" r:id="rId9"/>
    <p:sldId id="308" r:id="rId10"/>
    <p:sldId id="309" r:id="rId11"/>
    <p:sldId id="289" r:id="rId12"/>
    <p:sldId id="312" r:id="rId13"/>
    <p:sldId id="315" r:id="rId14"/>
    <p:sldId id="305" r:id="rId15"/>
    <p:sldId id="311" r:id="rId16"/>
    <p:sldId id="310" r:id="rId17"/>
    <p:sldId id="304" r:id="rId18"/>
  </p:sldIdLst>
  <p:sldSz cx="9144000" cy="6858000" type="screen4x3"/>
  <p:notesSz cx="6997700" cy="9271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76715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notesViewPr>
    <p:cSldViewPr>
      <p:cViewPr varScale="1">
        <p:scale>
          <a:sx n="67" d="100"/>
          <a:sy n="67" d="100"/>
        </p:scale>
        <p:origin x="-2766" y="-10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90"/>
              </a:solidFill>
            </c:spPr>
          </c:dPt>
          <c:dPt>
            <c:idx val="1"/>
            <c:bubble3D val="0"/>
            <c:spPr>
              <a:solidFill>
                <a:srgbClr val="800000"/>
              </a:solidFill>
            </c:spPr>
          </c:dPt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24.8</c:v>
                </c:pt>
                <c:pt idx="1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A2838-1178-7041-B68D-A019CD3CE7A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25B04F-330F-FE42-ADEA-1E23ED14BFDF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b="0" i="0" baseline="0" dirty="0" smtClean="0"/>
            <a:t>Discussing current issues</a:t>
          </a:r>
          <a:endParaRPr lang="en-US" dirty="0"/>
        </a:p>
      </dgm:t>
    </dgm:pt>
    <dgm:pt modelId="{81FDD780-54D6-964A-B21D-319EAA6D9D7F}" type="parTrans" cxnId="{F4EE0D8E-A736-B842-9810-DDA6562EE4CE}">
      <dgm:prSet/>
      <dgm:spPr/>
      <dgm:t>
        <a:bodyPr/>
        <a:lstStyle/>
        <a:p>
          <a:endParaRPr lang="en-US"/>
        </a:p>
      </dgm:t>
    </dgm:pt>
    <dgm:pt modelId="{BECA209A-40B8-F34E-B294-3EE2866F9F0F}" type="sibTrans" cxnId="{F4EE0D8E-A736-B842-9810-DDA6562EE4CE}">
      <dgm:prSet/>
      <dgm:spPr/>
      <dgm:t>
        <a:bodyPr/>
        <a:lstStyle/>
        <a:p>
          <a:endParaRPr lang="en-US"/>
        </a:p>
      </dgm:t>
    </dgm:pt>
    <dgm:pt modelId="{EDCB7126-87CA-B342-A387-D68953AD55A8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b="0" i="0" baseline="0" dirty="0" smtClean="0"/>
            <a:t>Service-learning addressing    “root causes” </a:t>
          </a:r>
          <a:endParaRPr lang="en-US" dirty="0"/>
        </a:p>
      </dgm:t>
    </dgm:pt>
    <dgm:pt modelId="{A58C0530-D17C-2741-8868-922EAE377CEF}" type="parTrans" cxnId="{E9EF969E-7DD0-1F43-B7EF-0BA10A477E36}">
      <dgm:prSet/>
      <dgm:spPr/>
      <dgm:t>
        <a:bodyPr/>
        <a:lstStyle/>
        <a:p>
          <a:endParaRPr lang="en-US"/>
        </a:p>
      </dgm:t>
    </dgm:pt>
    <dgm:pt modelId="{53D54EE6-ED46-664F-B187-3E483BAAD701}" type="sibTrans" cxnId="{E9EF969E-7DD0-1F43-B7EF-0BA10A477E36}">
      <dgm:prSet/>
      <dgm:spPr/>
      <dgm:t>
        <a:bodyPr/>
        <a:lstStyle/>
        <a:p>
          <a:endParaRPr lang="en-US"/>
        </a:p>
      </dgm:t>
    </dgm:pt>
    <dgm:pt modelId="{753FDD5F-C123-8143-BD06-6CA2C494853F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b="0" i="0" baseline="0" dirty="0" smtClean="0"/>
            <a:t>Extracurricular participation</a:t>
          </a:r>
          <a:endParaRPr lang="en-US" dirty="0"/>
        </a:p>
      </dgm:t>
    </dgm:pt>
    <dgm:pt modelId="{7BEB15A3-E355-D740-B45D-A6ED3B3933AC}" type="parTrans" cxnId="{4FA75ACB-B163-2744-9891-B16D43FDA4D2}">
      <dgm:prSet/>
      <dgm:spPr/>
      <dgm:t>
        <a:bodyPr/>
        <a:lstStyle/>
        <a:p>
          <a:endParaRPr lang="en-US"/>
        </a:p>
      </dgm:t>
    </dgm:pt>
    <dgm:pt modelId="{60CAEC31-174B-1340-BA17-DF2CC6452793}" type="sibTrans" cxnId="{4FA75ACB-B163-2744-9891-B16D43FDA4D2}">
      <dgm:prSet/>
      <dgm:spPr/>
      <dgm:t>
        <a:bodyPr/>
        <a:lstStyle/>
        <a:p>
          <a:endParaRPr lang="en-US"/>
        </a:p>
      </dgm:t>
    </dgm:pt>
    <dgm:pt modelId="{B276350A-5EDC-334D-AA4B-606B5E041026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b="0" i="0" baseline="0" dirty="0" smtClean="0"/>
            <a:t>Being told to and taught to vote by a teacher</a:t>
          </a:r>
          <a:endParaRPr lang="en-US" dirty="0"/>
        </a:p>
      </dgm:t>
    </dgm:pt>
    <dgm:pt modelId="{8F8F1DBC-F797-134F-9B1C-02F1AE62C3BA}" type="parTrans" cxnId="{655AA6E8-10DA-964A-AB39-6A661868063E}">
      <dgm:prSet/>
      <dgm:spPr/>
      <dgm:t>
        <a:bodyPr/>
        <a:lstStyle/>
        <a:p>
          <a:endParaRPr lang="en-US"/>
        </a:p>
      </dgm:t>
    </dgm:pt>
    <dgm:pt modelId="{C2F2707D-470A-6D42-9DFE-7035E38510A9}" type="sibTrans" cxnId="{655AA6E8-10DA-964A-AB39-6A661868063E}">
      <dgm:prSet/>
      <dgm:spPr/>
      <dgm:t>
        <a:bodyPr/>
        <a:lstStyle/>
        <a:p>
          <a:endParaRPr lang="en-US"/>
        </a:p>
      </dgm:t>
    </dgm:pt>
    <dgm:pt modelId="{488AB906-1B04-E844-AE88-FD7BD1DA1648}" type="pres">
      <dgm:prSet presAssocID="{BBFA2838-1178-7041-B68D-A019CD3CE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C4C59D-9076-B944-BC8C-6043ED3EAECE}" type="pres">
      <dgm:prSet presAssocID="{3925B04F-330F-FE42-ADEA-1E23ED14BF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94FF1-B692-C048-B3C1-DAC748CAC8A2}" type="pres">
      <dgm:prSet presAssocID="{BECA209A-40B8-F34E-B294-3EE2866F9F0F}" presName="sibTrans" presStyleCnt="0"/>
      <dgm:spPr/>
    </dgm:pt>
    <dgm:pt modelId="{F5AB9B30-05B3-7E4E-A50E-0A09555F5FE9}" type="pres">
      <dgm:prSet presAssocID="{EDCB7126-87CA-B342-A387-D68953AD55A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2A9D-F099-2944-A49A-82EE89F09ECA}" type="pres">
      <dgm:prSet presAssocID="{53D54EE6-ED46-664F-B187-3E483BAAD701}" presName="sibTrans" presStyleCnt="0"/>
      <dgm:spPr/>
    </dgm:pt>
    <dgm:pt modelId="{8F1F4F42-BECC-0849-AF9A-6CA9C7AC4131}" type="pres">
      <dgm:prSet presAssocID="{753FDD5F-C123-8143-BD06-6CA2C49485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CDABF-4BB3-A04B-BC4D-1582CB6937E4}" type="pres">
      <dgm:prSet presAssocID="{60CAEC31-174B-1340-BA17-DF2CC6452793}" presName="sibTrans" presStyleCnt="0"/>
      <dgm:spPr/>
    </dgm:pt>
    <dgm:pt modelId="{7E011F33-F882-4546-9552-6F2F8228B71B}" type="pres">
      <dgm:prSet presAssocID="{B276350A-5EDC-334D-AA4B-606B5E0410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AA6E8-10DA-964A-AB39-6A661868063E}" srcId="{BBFA2838-1178-7041-B68D-A019CD3CE7A0}" destId="{B276350A-5EDC-334D-AA4B-606B5E041026}" srcOrd="3" destOrd="0" parTransId="{8F8F1DBC-F797-134F-9B1C-02F1AE62C3BA}" sibTransId="{C2F2707D-470A-6D42-9DFE-7035E38510A9}"/>
    <dgm:cxn modelId="{90B201C4-1622-5048-B602-EB7B3347B053}" type="presOf" srcId="{BBFA2838-1178-7041-B68D-A019CD3CE7A0}" destId="{488AB906-1B04-E844-AE88-FD7BD1DA1648}" srcOrd="0" destOrd="0" presId="urn:microsoft.com/office/officeart/2005/8/layout/default"/>
    <dgm:cxn modelId="{4FA75ACB-B163-2744-9891-B16D43FDA4D2}" srcId="{BBFA2838-1178-7041-B68D-A019CD3CE7A0}" destId="{753FDD5F-C123-8143-BD06-6CA2C494853F}" srcOrd="2" destOrd="0" parTransId="{7BEB15A3-E355-D740-B45D-A6ED3B3933AC}" sibTransId="{60CAEC31-174B-1340-BA17-DF2CC6452793}"/>
    <dgm:cxn modelId="{F4EE0D8E-A736-B842-9810-DDA6562EE4CE}" srcId="{BBFA2838-1178-7041-B68D-A019CD3CE7A0}" destId="{3925B04F-330F-FE42-ADEA-1E23ED14BFDF}" srcOrd="0" destOrd="0" parTransId="{81FDD780-54D6-964A-B21D-319EAA6D9D7F}" sibTransId="{BECA209A-40B8-F34E-B294-3EE2866F9F0F}"/>
    <dgm:cxn modelId="{E9EF969E-7DD0-1F43-B7EF-0BA10A477E36}" srcId="{BBFA2838-1178-7041-B68D-A019CD3CE7A0}" destId="{EDCB7126-87CA-B342-A387-D68953AD55A8}" srcOrd="1" destOrd="0" parTransId="{A58C0530-D17C-2741-8868-922EAE377CEF}" sibTransId="{53D54EE6-ED46-664F-B187-3E483BAAD701}"/>
    <dgm:cxn modelId="{34603149-F203-C544-9F71-F6A9D1022FC4}" type="presOf" srcId="{EDCB7126-87CA-B342-A387-D68953AD55A8}" destId="{F5AB9B30-05B3-7E4E-A50E-0A09555F5FE9}" srcOrd="0" destOrd="0" presId="urn:microsoft.com/office/officeart/2005/8/layout/default"/>
    <dgm:cxn modelId="{86ECDE00-4AEA-0A49-A0BF-180181538199}" type="presOf" srcId="{B276350A-5EDC-334D-AA4B-606B5E041026}" destId="{7E011F33-F882-4546-9552-6F2F8228B71B}" srcOrd="0" destOrd="0" presId="urn:microsoft.com/office/officeart/2005/8/layout/default"/>
    <dgm:cxn modelId="{0C36292A-45AE-9741-B3D9-BA51A01952F3}" type="presOf" srcId="{3925B04F-330F-FE42-ADEA-1E23ED14BFDF}" destId="{B9C4C59D-9076-B944-BC8C-6043ED3EAECE}" srcOrd="0" destOrd="0" presId="urn:microsoft.com/office/officeart/2005/8/layout/default"/>
    <dgm:cxn modelId="{A5291248-0DAB-3F4F-A84B-BC1E48D4853B}" type="presOf" srcId="{753FDD5F-C123-8143-BD06-6CA2C494853F}" destId="{8F1F4F42-BECC-0849-AF9A-6CA9C7AC4131}" srcOrd="0" destOrd="0" presId="urn:microsoft.com/office/officeart/2005/8/layout/default"/>
    <dgm:cxn modelId="{9DA9C4D2-C4E5-754A-AE43-F97A7942BA7C}" type="presParOf" srcId="{488AB906-1B04-E844-AE88-FD7BD1DA1648}" destId="{B9C4C59D-9076-B944-BC8C-6043ED3EAECE}" srcOrd="0" destOrd="0" presId="urn:microsoft.com/office/officeart/2005/8/layout/default"/>
    <dgm:cxn modelId="{68040C57-6DC8-B643-B984-B8CE8C2381FE}" type="presParOf" srcId="{488AB906-1B04-E844-AE88-FD7BD1DA1648}" destId="{3F294FF1-B692-C048-B3C1-DAC748CAC8A2}" srcOrd="1" destOrd="0" presId="urn:microsoft.com/office/officeart/2005/8/layout/default"/>
    <dgm:cxn modelId="{C0E9E560-715B-314D-9F69-3B5E6E6ED318}" type="presParOf" srcId="{488AB906-1B04-E844-AE88-FD7BD1DA1648}" destId="{F5AB9B30-05B3-7E4E-A50E-0A09555F5FE9}" srcOrd="2" destOrd="0" presId="urn:microsoft.com/office/officeart/2005/8/layout/default"/>
    <dgm:cxn modelId="{830048FB-2B10-904E-94FA-A34AA78E26A5}" type="presParOf" srcId="{488AB906-1B04-E844-AE88-FD7BD1DA1648}" destId="{F63C2A9D-F099-2944-A49A-82EE89F09ECA}" srcOrd="3" destOrd="0" presId="urn:microsoft.com/office/officeart/2005/8/layout/default"/>
    <dgm:cxn modelId="{837A25C7-60ED-144A-8FFE-0A90E1B50DC2}" type="presParOf" srcId="{488AB906-1B04-E844-AE88-FD7BD1DA1648}" destId="{8F1F4F42-BECC-0849-AF9A-6CA9C7AC4131}" srcOrd="4" destOrd="0" presId="urn:microsoft.com/office/officeart/2005/8/layout/default"/>
    <dgm:cxn modelId="{AC6C9852-0B6A-4F41-AE79-D26EDEF9641C}" type="presParOf" srcId="{488AB906-1B04-E844-AE88-FD7BD1DA1648}" destId="{232CDABF-4BB3-A04B-BC4D-1582CB6937E4}" srcOrd="5" destOrd="0" presId="urn:microsoft.com/office/officeart/2005/8/layout/default"/>
    <dgm:cxn modelId="{94674A52-5EBD-BD40-AF51-1A759F51EFBB}" type="presParOf" srcId="{488AB906-1B04-E844-AE88-FD7BD1DA1648}" destId="{7E011F33-F882-4546-9552-6F2F8228B71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4C59D-9076-B944-BC8C-6043ED3EAECE}">
      <dsp:nvSpPr>
        <dsp:cNvPr id="0" name=""/>
        <dsp:cNvSpPr/>
      </dsp:nvSpPr>
      <dsp:spPr>
        <a:xfrm>
          <a:off x="1272523" y="2463"/>
          <a:ext cx="2525501" cy="1515300"/>
        </a:xfrm>
        <a:prstGeom prst="rect">
          <a:avLst/>
        </a:prstGeom>
        <a:solidFill>
          <a:srgbClr val="0000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dirty="0" smtClean="0"/>
            <a:t>Discussing current issues</a:t>
          </a:r>
          <a:endParaRPr lang="en-US" sz="2500" kern="1200" dirty="0"/>
        </a:p>
      </dsp:txBody>
      <dsp:txXfrm>
        <a:off x="1272523" y="2463"/>
        <a:ext cx="2525501" cy="1515300"/>
      </dsp:txXfrm>
    </dsp:sp>
    <dsp:sp modelId="{F5AB9B30-05B3-7E4E-A50E-0A09555F5FE9}">
      <dsp:nvSpPr>
        <dsp:cNvPr id="0" name=""/>
        <dsp:cNvSpPr/>
      </dsp:nvSpPr>
      <dsp:spPr>
        <a:xfrm>
          <a:off x="4050575" y="2463"/>
          <a:ext cx="2525501" cy="1515300"/>
        </a:xfrm>
        <a:prstGeom prst="rect">
          <a:avLst/>
        </a:prstGeom>
        <a:solidFill>
          <a:srgbClr val="0000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dirty="0" smtClean="0"/>
            <a:t>Service-learning addressing    “root causes” </a:t>
          </a:r>
          <a:endParaRPr lang="en-US" sz="2500" kern="1200" dirty="0"/>
        </a:p>
      </dsp:txBody>
      <dsp:txXfrm>
        <a:off x="4050575" y="2463"/>
        <a:ext cx="2525501" cy="1515300"/>
      </dsp:txXfrm>
    </dsp:sp>
    <dsp:sp modelId="{8F1F4F42-BECC-0849-AF9A-6CA9C7AC4131}">
      <dsp:nvSpPr>
        <dsp:cNvPr id="0" name=""/>
        <dsp:cNvSpPr/>
      </dsp:nvSpPr>
      <dsp:spPr>
        <a:xfrm>
          <a:off x="1272523" y="1770314"/>
          <a:ext cx="2525501" cy="1515300"/>
        </a:xfrm>
        <a:prstGeom prst="rect">
          <a:avLst/>
        </a:prstGeom>
        <a:solidFill>
          <a:srgbClr val="0000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dirty="0" smtClean="0"/>
            <a:t>Extracurricular participation</a:t>
          </a:r>
          <a:endParaRPr lang="en-US" sz="2500" kern="1200" dirty="0"/>
        </a:p>
      </dsp:txBody>
      <dsp:txXfrm>
        <a:off x="1272523" y="1770314"/>
        <a:ext cx="2525501" cy="1515300"/>
      </dsp:txXfrm>
    </dsp:sp>
    <dsp:sp modelId="{7E011F33-F882-4546-9552-6F2F8228B71B}">
      <dsp:nvSpPr>
        <dsp:cNvPr id="0" name=""/>
        <dsp:cNvSpPr/>
      </dsp:nvSpPr>
      <dsp:spPr>
        <a:xfrm>
          <a:off x="4050575" y="1770314"/>
          <a:ext cx="2525501" cy="1515300"/>
        </a:xfrm>
        <a:prstGeom prst="rect">
          <a:avLst/>
        </a:prstGeom>
        <a:solidFill>
          <a:srgbClr val="0000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i="0" kern="1200" baseline="0" dirty="0" smtClean="0"/>
            <a:t>Being told to and taught to vote by a teacher</a:t>
          </a:r>
          <a:endParaRPr lang="en-US" sz="2500" kern="1200" dirty="0"/>
        </a:p>
      </dsp:txBody>
      <dsp:txXfrm>
        <a:off x="4050575" y="1770314"/>
        <a:ext cx="2525501" cy="1515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A4B39-2A48-4417-ACE4-0FE3B4913371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3BA27-A678-4EA1-8F59-30FE66E2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15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63987" y="0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5325"/>
            <a:ext cx="4635499" cy="34766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05863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63987" y="8805863"/>
            <a:ext cx="3032124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47128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A bit of background</a:t>
            </a:r>
            <a:r>
              <a:rPr lang="en-US" baseline="0" dirty="0" smtClean="0"/>
              <a:t> on this report.</a:t>
            </a:r>
          </a:p>
          <a:p>
            <a:endParaRPr lang="en-US" baseline="0" dirty="0" smtClean="0"/>
          </a:p>
          <a:p>
            <a:r>
              <a:rPr lang="en-US" smtClean="0"/>
              <a:t>Some </a:t>
            </a:r>
            <a:r>
              <a:rPr lang="en-US" dirty="0" smtClean="0"/>
              <a:t>detail on type</a:t>
            </a:r>
            <a:r>
              <a:rPr lang="en-US" baseline="0" dirty="0" smtClean="0"/>
              <a:t> of individuals included</a:t>
            </a:r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best experiences for students in affluent communities or on a college track</a:t>
            </a:r>
            <a:endParaRPr lang="en-US" sz="1200" dirty="0" smtClean="0">
              <a:effectLst/>
            </a:endParaRPr>
          </a:p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Political debate is more confusing, alienating, and polarizing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Civic education is increasingly viewed as controversial</a:t>
            </a:r>
          </a:p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Political debate is more confusing, alienating, and polarizing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Civic education is increasingly viewed as controversial</a:t>
            </a:r>
          </a:p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1200" dirty="0" smtClean="0"/>
              <a:t>Entirely new approaches. For example: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Support teachers’ obligation to include discussions of current, controversial political issues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Lowering the voting age to 17 in municipal or state elections</a:t>
            </a:r>
          </a:p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Multi-sector, over time, focused on quality: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Align civics and voting laws (with pre-registration)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highly value skills that students learn from civic engagement.</a:t>
            </a:r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00087" y="4403725"/>
            <a:ext cx="5597524" cy="41719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18"/>
          <p:cNvSpPr/>
          <p:nvPr userDrawn="1"/>
        </p:nvSpPr>
        <p:spPr>
          <a:xfrm>
            <a:off x="990600" y="352425"/>
            <a:ext cx="8153400" cy="7905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5" name="Shape 13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000090"/>
          </a:solidFill>
        </p:spPr>
      </p:sp>
    </p:spTree>
    <p:extLst>
      <p:ext uri="{BB962C8B-B14F-4D97-AF65-F5344CB8AC3E}">
        <p14:creationId xmlns:p14="http://schemas.microsoft.com/office/powerpoint/2010/main" val="303465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28600" y="0"/>
            <a:ext cx="10668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3" name="Shape 13"/>
          <p:cNvSpPr/>
          <p:nvPr/>
        </p:nvSpPr>
        <p:spPr>
          <a:xfrm>
            <a:off x="0" y="5715000"/>
            <a:ext cx="9144000" cy="790575"/>
          </a:xfrm>
          <a:prstGeom prst="rect">
            <a:avLst/>
          </a:prstGeom>
          <a:solidFill>
            <a:srgbClr val="000090"/>
          </a:solidFill>
        </p:spPr>
      </p:sp>
      <p:sp>
        <p:nvSpPr>
          <p:cNvPr id="14" name="Shape 14"/>
          <p:cNvSpPr txBox="1"/>
          <p:nvPr/>
        </p:nvSpPr>
        <p:spPr>
          <a:xfrm>
            <a:off x="6553200" y="6172200"/>
            <a:ext cx="23622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</a:t>
            </a:r>
            <a:r>
              <a:rPr lang="en-US" sz="18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civicyouth</a:t>
            </a:r>
            <a:r>
              <a:rPr lang="en-US" sz="1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.org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48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RCLE-LogoURL-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882"/>
            <a:ext cx="4038600" cy="120298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0200" y="1524000"/>
            <a:ext cx="6172200" cy="2819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800000"/>
                </a:solidFill>
              </a:rPr>
              <a:t>CIRCLE Seminar</a:t>
            </a:r>
            <a:br>
              <a:rPr lang="en-US" sz="4000" b="1" dirty="0" smtClean="0">
                <a:solidFill>
                  <a:srgbClr val="800000"/>
                </a:solidFill>
              </a:rPr>
            </a:br>
            <a:endParaRPr lang="en-US" sz="4000" b="1" dirty="0" smtClean="0">
              <a:solidFill>
                <a:srgbClr val="80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800000"/>
                </a:solidFill>
              </a:rPr>
              <a:t>Session 4</a:t>
            </a:r>
            <a:endParaRPr lang="en-US" sz="4000" b="1" dirty="0">
              <a:solidFill>
                <a:srgbClr val="800000"/>
              </a:solidFill>
            </a:endParaRPr>
          </a:p>
          <a:p>
            <a:pPr algn="ctr"/>
            <a:endParaRPr lang="en-US" sz="1800" b="1" dirty="0">
              <a:solidFill>
                <a:srgbClr val="800000"/>
              </a:solidFill>
            </a:endParaRPr>
          </a:p>
        </p:txBody>
      </p:sp>
      <p:pic>
        <p:nvPicPr>
          <p:cNvPr id="6" name="Picture 5" descr="tis_h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43440"/>
            <a:ext cx="3505200" cy="657360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2429933" y="2971800"/>
            <a:ext cx="838200" cy="762000"/>
          </a:xfrm>
          <a:prstGeom prst="star5">
            <a:avLst/>
          </a:prstGeom>
          <a:solidFill>
            <a:srgbClr val="3333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096000" y="2971800"/>
            <a:ext cx="838200" cy="762000"/>
          </a:xfrm>
          <a:prstGeom prst="star5">
            <a:avLst/>
          </a:prstGeom>
          <a:solidFill>
            <a:srgbClr val="3333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182469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Collaboration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460" y="2209800"/>
            <a:ext cx="74207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"/>
            </a:pPr>
            <a:r>
              <a:rPr lang="en-US" sz="2800" dirty="0"/>
              <a:t>S</a:t>
            </a:r>
            <a:r>
              <a:rPr lang="en-US" sz="2800" dirty="0" smtClean="0"/>
              <a:t>tatewide coalitions, as in CA, FL, IL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Align civics and voting </a:t>
            </a:r>
            <a:r>
              <a:rPr lang="en-US" sz="2800" dirty="0" smtClean="0"/>
              <a:t>laws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Assign students to discuss news at </a:t>
            </a:r>
            <a:r>
              <a:rPr lang="en-US" sz="2800" dirty="0" smtClean="0"/>
              <a:t>home</a:t>
            </a:r>
          </a:p>
          <a:p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Badges awarded by schools </a:t>
            </a:r>
            <a:r>
              <a:rPr lang="en-US" sz="2800" i="1" dirty="0"/>
              <a:t>and</a:t>
            </a:r>
            <a:r>
              <a:rPr lang="en-US" sz="2800" dirty="0"/>
              <a:t> </a:t>
            </a:r>
            <a:r>
              <a:rPr lang="en-US" sz="2800" dirty="0" smtClean="0"/>
              <a:t>others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743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63978"/>
            <a:ext cx="9144000" cy="2403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 dirty="0">
                <a:solidFill>
                  <a:schemeClr val="tx1"/>
                </a:solidFill>
              </a:rPr>
              <a:t>To </a:t>
            </a:r>
            <a:r>
              <a:rPr lang="en-US" sz="3400" b="1" dirty="0">
                <a:solidFill>
                  <a:srgbClr val="C00000"/>
                </a:solidFill>
              </a:rPr>
              <a:t>break </a:t>
            </a:r>
            <a:r>
              <a:rPr lang="en-US" sz="3400" b="1" dirty="0" smtClean="0">
                <a:solidFill>
                  <a:srgbClr val="C00000"/>
                </a:solidFill>
              </a:rPr>
              <a:t>this </a:t>
            </a:r>
            <a:r>
              <a:rPr lang="en-US" sz="3400" b="1" dirty="0">
                <a:solidFill>
                  <a:srgbClr val="C00000"/>
                </a:solidFill>
              </a:rPr>
              <a:t>pattern</a:t>
            </a:r>
            <a:r>
              <a:rPr lang="en-US" sz="3400" b="1" dirty="0">
                <a:solidFill>
                  <a:schemeClr val="tx1"/>
                </a:solidFill>
              </a:rPr>
              <a:t>, </a:t>
            </a:r>
            <a:endParaRPr lang="en-US" sz="3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we </a:t>
            </a:r>
            <a:r>
              <a:rPr lang="en-US" sz="3400" b="1" dirty="0">
                <a:solidFill>
                  <a:schemeClr val="tx1"/>
                </a:solidFill>
              </a:rPr>
              <a:t>need </a:t>
            </a:r>
            <a:r>
              <a:rPr lang="en-US" sz="3400" b="1" dirty="0">
                <a:solidFill>
                  <a:srgbClr val="C00000"/>
                </a:solidFill>
              </a:rPr>
              <a:t>innovation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endParaRPr lang="en-US" sz="3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and </a:t>
            </a:r>
            <a:r>
              <a:rPr lang="en-US" sz="3400" b="1" dirty="0" smtClean="0">
                <a:solidFill>
                  <a:srgbClr val="C00000"/>
                </a:solidFill>
              </a:rPr>
              <a:t>collaboration…</a:t>
            </a:r>
          </a:p>
        </p:txBody>
      </p:sp>
      <p:pic>
        <p:nvPicPr>
          <p:cNvPr id="3" name="Picture 2" descr="tis_h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43440"/>
            <a:ext cx="3505200" cy="657360"/>
          </a:xfrm>
          <a:prstGeom prst="rect">
            <a:avLst/>
          </a:prstGeom>
        </p:spPr>
      </p:pic>
      <p:pic>
        <p:nvPicPr>
          <p:cNvPr id="4" name="Picture 3" descr="CIRCLE-LogoURL-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882"/>
            <a:ext cx="4038600" cy="12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s_h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43440"/>
            <a:ext cx="3505200" cy="657360"/>
          </a:xfrm>
          <a:prstGeom prst="rect">
            <a:avLst/>
          </a:prstGeom>
        </p:spPr>
      </p:pic>
      <p:pic>
        <p:nvPicPr>
          <p:cNvPr id="4" name="Picture 3" descr="CIRCLE-LogoURL-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882"/>
            <a:ext cx="4038600" cy="12029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2514600"/>
            <a:ext cx="9144000" cy="78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 dirty="0" smtClean="0">
                <a:solidFill>
                  <a:schemeClr val="tx1"/>
                </a:solidFill>
              </a:rPr>
              <a:t>and </a:t>
            </a:r>
            <a:r>
              <a:rPr lang="en-US" sz="3400" b="1" dirty="0" smtClean="0">
                <a:solidFill>
                  <a:srgbClr val="C00000"/>
                </a:solidFill>
              </a:rPr>
              <a:t>YOU.</a:t>
            </a:r>
          </a:p>
        </p:txBody>
      </p:sp>
    </p:spTree>
    <p:extLst>
      <p:ext uri="{BB962C8B-B14F-4D97-AF65-F5344CB8AC3E}">
        <p14:creationId xmlns:p14="http://schemas.microsoft.com/office/powerpoint/2010/main" val="41108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6288177" cy="41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5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199" y="381000"/>
            <a:ext cx="73737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Commission </a:t>
            </a:r>
            <a:r>
              <a:rPr lang="en-US" sz="3600" b="1" dirty="0">
                <a:solidFill>
                  <a:srgbClr val="C00000"/>
                </a:solidFill>
              </a:rPr>
              <a:t>on Youth Voting and Civic </a:t>
            </a:r>
            <a:r>
              <a:rPr lang="en-US" sz="3600" b="1" dirty="0" smtClean="0">
                <a:solidFill>
                  <a:srgbClr val="C00000"/>
                </a:solidFill>
              </a:rPr>
              <a:t>Knowledge</a:t>
            </a:r>
            <a:endParaRPr lang="en-US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3222" y="1676400"/>
            <a:ext cx="74207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Data on 6,913 people in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Including teachers (720), stakeholders, and young people</a:t>
            </a:r>
          </a:p>
          <a:p>
            <a:endParaRPr lang="en-US" sz="2800" dirty="0" smtClean="0"/>
          </a:p>
          <a:p>
            <a:pPr marL="457200" lvl="1" indent="-457200">
              <a:buFont typeface="Arial"/>
              <a:buChar char="•"/>
            </a:pPr>
            <a:r>
              <a:rPr lang="en-US" sz="2800" dirty="0" smtClean="0"/>
              <a:t>Scan of </a:t>
            </a:r>
            <a:r>
              <a:rPr lang="en-US" sz="2800" dirty="0"/>
              <a:t>state policies relevant to voting, voter registration, social studies, civics, teacher certification and school performance indices</a:t>
            </a:r>
          </a:p>
        </p:txBody>
      </p:sp>
    </p:spTree>
    <p:extLst>
      <p:ext uri="{BB962C8B-B14F-4D97-AF65-F5344CB8AC3E}">
        <p14:creationId xmlns:p14="http://schemas.microsoft.com/office/powerpoint/2010/main" val="3379060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7373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Some of our findings: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735753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"/>
            </a:pPr>
            <a:r>
              <a:rPr lang="en-US" sz="2400" dirty="0"/>
              <a:t>Some of the standard reform proposals are actually misconceived </a:t>
            </a: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lvl="1" indent="-342900">
              <a:buFont typeface="Wingdings" charset="2"/>
              <a:buChar char=""/>
            </a:pPr>
            <a:r>
              <a:rPr lang="en-US" sz="2400" dirty="0"/>
              <a:t>But educating and engaging young people has long term </a:t>
            </a:r>
            <a:r>
              <a:rPr lang="en-US" sz="2400" dirty="0" smtClean="0"/>
              <a:t>effects</a:t>
            </a:r>
          </a:p>
          <a:p>
            <a:pPr marL="342900" lvl="1" indent="-342900">
              <a:buFont typeface="Wingdings" charset="2"/>
              <a:buChar char=""/>
            </a:pPr>
            <a:endParaRPr lang="en-US" sz="2400" dirty="0"/>
          </a:p>
          <a:p>
            <a:pPr marL="342900" indent="-342900">
              <a:buFont typeface="Wingdings" charset="2"/>
              <a:buChar char=""/>
            </a:pPr>
            <a:r>
              <a:rPr lang="en-US" sz="2400" dirty="0"/>
              <a:t>Effective practices develop skills as well as knowledge </a:t>
            </a: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lvl="1" indent="-342900">
              <a:buFont typeface="Wingdings" charset="2"/>
              <a:buChar char=""/>
            </a:pPr>
            <a:r>
              <a:rPr lang="en-US" sz="2400" dirty="0"/>
              <a:t>Yet there are major gaps in exposure and quality</a:t>
            </a:r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r>
              <a:rPr lang="en-US" sz="2400" dirty="0"/>
              <a:t>S</a:t>
            </a:r>
            <a:r>
              <a:rPr lang="en-US" sz="2400" dirty="0" smtClean="0"/>
              <a:t>trengthening </a:t>
            </a:r>
            <a:r>
              <a:rPr lang="en-US" sz="2400" dirty="0"/>
              <a:t>civic education requires more support of teachers </a:t>
            </a:r>
          </a:p>
        </p:txBody>
      </p:sp>
    </p:spTree>
    <p:extLst>
      <p:ext uri="{BB962C8B-B14F-4D97-AF65-F5344CB8AC3E}">
        <p14:creationId xmlns:p14="http://schemas.microsoft.com/office/powerpoint/2010/main" val="2760591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7373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Some of our findings: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735753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"/>
            </a:pPr>
            <a:r>
              <a:rPr lang="en-US" sz="2400" dirty="0"/>
              <a:t>Some of the standard reform proposals are actually misconceived </a:t>
            </a: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lvl="1" indent="-342900">
              <a:buFont typeface="Wingdings" charset="2"/>
              <a:buChar char=""/>
            </a:pPr>
            <a:r>
              <a:rPr lang="en-US" sz="2400" dirty="0"/>
              <a:t>But educating and engaging young people has long term </a:t>
            </a:r>
            <a:r>
              <a:rPr lang="en-US" sz="2400" dirty="0" smtClean="0"/>
              <a:t>effects</a:t>
            </a:r>
          </a:p>
          <a:p>
            <a:pPr marL="342900" lvl="1" indent="-342900">
              <a:buFont typeface="Wingdings" charset="2"/>
              <a:buChar char=""/>
            </a:pPr>
            <a:endParaRPr lang="en-US" sz="2400" dirty="0"/>
          </a:p>
          <a:p>
            <a:pPr marL="342900" indent="-342900">
              <a:buFont typeface="Wingdings" charset="2"/>
              <a:buChar char=""/>
            </a:pPr>
            <a:r>
              <a:rPr lang="en-US" sz="2400" dirty="0"/>
              <a:t>Effective practices develop skills as well as knowledge </a:t>
            </a: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lvl="1" indent="-342900">
              <a:buFont typeface="Wingdings" charset="2"/>
              <a:buChar char=""/>
            </a:pPr>
            <a:r>
              <a:rPr lang="en-US" sz="2400" dirty="0"/>
              <a:t>Yet there are major gaps in exposure and quality</a:t>
            </a:r>
          </a:p>
          <a:p>
            <a:pPr marL="342900" indent="-342900">
              <a:buFont typeface="Wingdings" charset="2"/>
              <a:buChar char=""/>
            </a:pPr>
            <a:endParaRPr lang="en-US" sz="2400" dirty="0" smtClean="0"/>
          </a:p>
          <a:p>
            <a:pPr marL="342900" indent="-342900">
              <a:buFont typeface="Wingdings" charset="2"/>
              <a:buChar char=""/>
            </a:pPr>
            <a:r>
              <a:rPr lang="en-US" sz="2400" dirty="0"/>
              <a:t>S</a:t>
            </a:r>
            <a:r>
              <a:rPr lang="en-US" sz="2400" dirty="0" smtClean="0"/>
              <a:t>trengthening </a:t>
            </a:r>
            <a:r>
              <a:rPr lang="en-US" sz="2400" dirty="0"/>
              <a:t>civic education requires more support of teachers </a:t>
            </a:r>
          </a:p>
        </p:txBody>
      </p:sp>
    </p:spTree>
    <p:extLst>
      <p:ext uri="{BB962C8B-B14F-4D97-AF65-F5344CB8AC3E}">
        <p14:creationId xmlns:p14="http://schemas.microsoft.com/office/powerpoint/2010/main" val="3647397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7138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Commission </a:t>
            </a:r>
            <a:r>
              <a:rPr lang="en-US" sz="3600" b="1" dirty="0">
                <a:solidFill>
                  <a:srgbClr val="C00000"/>
                </a:solidFill>
              </a:rPr>
              <a:t>on Youth Voting and Civic </a:t>
            </a:r>
            <a:r>
              <a:rPr lang="en-US" sz="3600" b="1" dirty="0" smtClean="0">
                <a:solidFill>
                  <a:srgbClr val="C00000"/>
                </a:solidFill>
              </a:rPr>
              <a:t>Knowledge</a:t>
            </a:r>
            <a:endParaRPr lang="en-US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7022" y="2057400"/>
            <a:ext cx="7420778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Distinguished, interdisciplinary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Funded by </a:t>
            </a:r>
            <a:r>
              <a:rPr lang="en-US" sz="2800" b="1" dirty="0"/>
              <a:t>S.D. Bechtel, Jr. Foundation</a:t>
            </a:r>
            <a:r>
              <a:rPr lang="en-US" sz="2800" dirty="0"/>
              <a:t>, the </a:t>
            </a:r>
            <a:r>
              <a:rPr lang="en-US" sz="2800" b="1" dirty="0"/>
              <a:t>W.T. Grant Foundation</a:t>
            </a:r>
            <a:r>
              <a:rPr lang="en-US" sz="2800" dirty="0"/>
              <a:t>, the </a:t>
            </a:r>
            <a:r>
              <a:rPr lang="en-US" sz="2800" b="1" dirty="0"/>
              <a:t>Robert R. McCormick Foundation</a:t>
            </a:r>
            <a:r>
              <a:rPr lang="en-US" sz="2800" dirty="0"/>
              <a:t>, the </a:t>
            </a:r>
            <a:r>
              <a:rPr lang="en-US" sz="2800" b="1" dirty="0"/>
              <a:t>Spencer Foundation</a:t>
            </a:r>
            <a:r>
              <a:rPr lang="en-US" sz="2800" dirty="0"/>
              <a:t>, and the </a:t>
            </a:r>
            <a:r>
              <a:rPr lang="en-US" sz="2800" b="1" dirty="0"/>
              <a:t>Youth Engagement </a:t>
            </a:r>
            <a:r>
              <a:rPr lang="en-US" sz="2800" b="1" dirty="0" smtClean="0"/>
              <a:t>Fund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6578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13716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rgbClr val="800000"/>
                </a:solidFill>
              </a:rPr>
              <a:t>Youth </a:t>
            </a:r>
            <a:r>
              <a:rPr lang="en-US" sz="3200" dirty="0" smtClean="0">
                <a:solidFill>
                  <a:srgbClr val="800000"/>
                </a:solidFill>
              </a:rPr>
              <a:t>engagement is </a:t>
            </a:r>
            <a:r>
              <a:rPr lang="en-US" sz="3200" dirty="0">
                <a:solidFill>
                  <a:srgbClr val="800000"/>
                </a:solidFill>
              </a:rPr>
              <a:t>critical to </a:t>
            </a:r>
            <a:r>
              <a:rPr lang="en-US" sz="3200" dirty="0" smtClean="0">
                <a:solidFill>
                  <a:srgbClr val="800000"/>
                </a:solidFill>
              </a:rPr>
              <a:t>sustaining democracy</a:t>
            </a:r>
            <a:r>
              <a:rPr lang="en-US" sz="3200" dirty="0">
                <a:solidFill>
                  <a:srgbClr val="800000"/>
                </a:solidFill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53340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Young people drive change in the US.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rgbClr val="0000FF"/>
                </a:solidFill>
              </a:rPr>
              <a:t>“Democracy has to be born anew every generation, and education is its midwife.</a:t>
            </a:r>
            <a:r>
              <a:rPr lang="en-US" sz="3200" dirty="0" smtClean="0">
                <a:solidFill>
                  <a:srgbClr val="0000FF"/>
                </a:solidFill>
              </a:rPr>
              <a:t>”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743200" y="1600200"/>
            <a:ext cx="838200" cy="762000"/>
          </a:xfrm>
          <a:prstGeom prst="star5">
            <a:avLst/>
          </a:prstGeom>
          <a:solidFill>
            <a:srgbClr val="3333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680200" y="3810000"/>
            <a:ext cx="838200" cy="762000"/>
          </a:xfrm>
          <a:prstGeom prst="star5">
            <a:avLst/>
          </a:prstGeom>
          <a:solidFill>
            <a:srgbClr val="3333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667000" y="5638800"/>
            <a:ext cx="838200" cy="762000"/>
          </a:xfrm>
          <a:prstGeom prst="star5">
            <a:avLst/>
          </a:prstGeom>
          <a:solidFill>
            <a:srgbClr val="3333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810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…but, we’re stuck.</a:t>
            </a:r>
            <a:endParaRPr lang="en-US" sz="3600" dirty="0">
              <a:solidFill>
                <a:srgbClr val="C00000"/>
              </a:solidFill>
              <a:effectLst/>
            </a:endParaRPr>
          </a:p>
        </p:txBody>
      </p:sp>
      <p:pic>
        <p:nvPicPr>
          <p:cNvPr id="3" name="Picture 2" descr="YouthVote2012_Graph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1"/>
            <a:ext cx="7848600" cy="445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9" y="533400"/>
            <a:ext cx="7433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We have discussed unequal opportunities &amp; outcomes…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752600"/>
            <a:ext cx="71921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"/>
            </a:pPr>
            <a:r>
              <a:rPr lang="en-US" sz="2800" dirty="0" smtClean="0"/>
              <a:t>Civics well-taught in some advantaged communities, but much less so in schools that serve low-income and minority youth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 smtClean="0"/>
              <a:t>White</a:t>
            </a:r>
            <a:r>
              <a:rPr lang="en-US" sz="2800" dirty="0"/>
              <a:t>, wealthy students are 4-6 times more likely to exceed “proficient” in civics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7% of low-SES students reached “proficient.”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457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362200"/>
            <a:ext cx="69257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/>
            <a:r>
              <a:rPr lang="en-US" sz="2400" b="1" i="1" dirty="0" smtClean="0">
                <a:solidFill>
                  <a:srgbClr val="FF0000"/>
                </a:solidFill>
              </a:rPr>
              <a:t>Despite big changes, the situation has not changed.</a:t>
            </a:r>
          </a:p>
          <a:p>
            <a:pPr lvl="1" algn="ctr" fontAlgn="base"/>
            <a:endParaRPr lang="en-US" sz="2400" b="1" i="1" dirty="0">
              <a:solidFill>
                <a:srgbClr val="FF0000"/>
              </a:solidFill>
            </a:endParaRPr>
          </a:p>
          <a:p>
            <a:pPr lvl="1" algn="ctr" fontAlgn="base"/>
            <a:r>
              <a:rPr lang="en-US" sz="2400" b="1" i="1" dirty="0" smtClean="0">
                <a:solidFill>
                  <a:srgbClr val="FF0000"/>
                </a:solidFill>
              </a:rPr>
              <a:t>So we need to think beyond easy explanations and small adjustments…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119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599" y="685800"/>
            <a:ext cx="7486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We know more about what works…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6286422"/>
              </p:ext>
            </p:extLst>
          </p:nvPr>
        </p:nvGraphicFramePr>
        <p:xfrm>
          <a:off x="685800" y="2198321"/>
          <a:ext cx="7848600" cy="3288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684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0668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We need to support teachers…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2438400"/>
            <a:ext cx="419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/>
            <a:r>
              <a:rPr lang="en-US" sz="2800" b="1" i="1" dirty="0" smtClean="0">
                <a:solidFill>
                  <a:srgbClr val="C00000"/>
                </a:solidFill>
              </a:rPr>
              <a:t>24.8% </a:t>
            </a:r>
            <a:r>
              <a:rPr lang="en-US" sz="2800" i="1" dirty="0" smtClean="0"/>
              <a:t>of teachers thought that parents or other adults would object if </a:t>
            </a:r>
            <a:r>
              <a:rPr lang="en-US" sz="2800" b="1" i="1" dirty="0" smtClean="0">
                <a:solidFill>
                  <a:srgbClr val="C00000"/>
                </a:solidFill>
              </a:rPr>
              <a:t>politics</a:t>
            </a:r>
            <a:r>
              <a:rPr lang="en-US" sz="2800" i="1" dirty="0" smtClean="0"/>
              <a:t> was discussed in their </a:t>
            </a:r>
            <a:r>
              <a:rPr lang="en-US" sz="2800" b="1" i="1" dirty="0" smtClean="0">
                <a:solidFill>
                  <a:srgbClr val="C00000"/>
                </a:solidFill>
              </a:rPr>
              <a:t>government</a:t>
            </a:r>
            <a:r>
              <a:rPr lang="en-US" sz="2800" i="1" dirty="0" smtClean="0"/>
              <a:t> course</a:t>
            </a:r>
            <a:endParaRPr lang="en-US" sz="2800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00191180"/>
              </p:ext>
            </p:extLst>
          </p:nvPr>
        </p:nvGraphicFramePr>
        <p:xfrm>
          <a:off x="457200" y="2362200"/>
          <a:ext cx="4648200" cy="309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10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0668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Involve families…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69257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/>
            <a:r>
              <a:rPr lang="en-US" sz="2400" b="1" i="1" dirty="0" smtClean="0">
                <a:solidFill>
                  <a:srgbClr val="FF0000"/>
                </a:solidFill>
              </a:rPr>
              <a:t>Parents’ encouraging </a:t>
            </a:r>
            <a:r>
              <a:rPr lang="en-US" sz="2400" i="1" dirty="0" smtClean="0"/>
              <a:t>their adolescent children to express opinions and disagreements </a:t>
            </a:r>
            <a:r>
              <a:rPr lang="en-US" sz="2400" b="1" i="1" dirty="0" smtClean="0">
                <a:solidFill>
                  <a:srgbClr val="FF0000"/>
                </a:solidFill>
              </a:rPr>
              <a:t>predicted</a:t>
            </a:r>
            <a:r>
              <a:rPr lang="en-US" sz="2400" i="1" dirty="0" smtClean="0"/>
              <a:t> their electoral engagement, political knowledge, and informed voting in 2012.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7" b="9366"/>
          <a:stretch/>
        </p:blipFill>
        <p:spPr>
          <a:xfrm>
            <a:off x="2724410" y="1752599"/>
            <a:ext cx="4609579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0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85800"/>
            <a:ext cx="5949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Innovation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398" y="1524000"/>
            <a:ext cx="7147561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"/>
            </a:pPr>
            <a:r>
              <a:rPr lang="en-US" sz="2800" dirty="0" smtClean="0"/>
              <a:t>Better state standards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Support teachers’ obligation to include discussions of current </a:t>
            </a:r>
            <a:r>
              <a:rPr lang="en-US" sz="2800" dirty="0" smtClean="0"/>
              <a:t>issues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Lower the voting age to </a:t>
            </a:r>
            <a:r>
              <a:rPr lang="en-US" sz="2800" dirty="0" smtClean="0"/>
              <a:t>17</a:t>
            </a:r>
          </a:p>
          <a:p>
            <a:pPr marL="457200" indent="-457200">
              <a:buFont typeface="Wingdings" charset="2"/>
              <a:buChar char=""/>
            </a:pPr>
            <a:endParaRPr lang="en-US" sz="2800" dirty="0" smtClean="0"/>
          </a:p>
          <a:p>
            <a:pPr marL="457200" indent="-457200">
              <a:buFont typeface="Wingdings" charset="2"/>
              <a:buChar char=""/>
            </a:pPr>
            <a:r>
              <a:rPr lang="en-US" sz="2800" dirty="0"/>
              <a:t>Badges for excellence in </a:t>
            </a:r>
            <a:r>
              <a:rPr lang="en-US" sz="2800" dirty="0" smtClean="0"/>
              <a:t>civics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294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547</Words>
  <Application>Microsoft Office PowerPoint</Application>
  <PresentationFormat>On-screen Show (4:3)</PresentationFormat>
  <Paragraphs>90</Paragraphs>
  <Slides>17</Slides>
  <Notes>15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for Good: How Colleges and Universities Can Work Together to Improve Connecticut’s Civic &amp; Economic HealthPeter Levine, Kei Kawashima-Ginsberg CIRCLE/Tisch College Tufts University</dc:title>
  <dc:creator>Levine, Peter L</dc:creator>
  <cp:lastModifiedBy>Felicia Sullivan</cp:lastModifiedBy>
  <cp:revision>106</cp:revision>
  <dcterms:modified xsi:type="dcterms:W3CDTF">2014-02-14T20:00:46Z</dcterms:modified>
</cp:coreProperties>
</file>